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65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8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9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9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765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82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116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3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6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2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5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9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6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9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3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5617F-650F-4202-A82C-324294C812B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57D6CBF-E437-41D1-81F2-0339455A1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2" Type="http://schemas.microsoft.com/office/2007/relationships/media" Target="../media/media10.wav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1.wav"/><Relationship Id="rId7" Type="http://schemas.openxmlformats.org/officeDocument/2006/relationships/image" Target="../media/image12.png"/><Relationship Id="rId2" Type="http://schemas.microsoft.com/office/2007/relationships/media" Target="../media/media11.wav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3.wav"/><Relationship Id="rId7" Type="http://schemas.openxmlformats.org/officeDocument/2006/relationships/image" Target="../media/image7.png"/><Relationship Id="rId2" Type="http://schemas.microsoft.com/office/2007/relationships/media" Target="../media/media3.wav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8.wav"/><Relationship Id="rId7" Type="http://schemas.openxmlformats.org/officeDocument/2006/relationships/image" Target="../media/image20.png"/><Relationship Id="rId2" Type="http://schemas.microsoft.com/office/2007/relationships/media" Target="../media/media8.wav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9.wav"/><Relationship Id="rId7" Type="http://schemas.openxmlformats.org/officeDocument/2006/relationships/image" Target="../media/image6.png"/><Relationship Id="rId2" Type="http://schemas.microsoft.com/office/2007/relationships/media" Target="../media/media9.wav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938"/>
            <a:ext cx="12192000" cy="23610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56"/>
    </mc:Choice>
    <mc:Fallback>
      <p:transition spd="slow" advTm="159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Taxes, Subsidies and Rationing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b="1" dirty="0" smtClean="0">
                    <a:latin typeface="Calibri" panose="020F0502020204030204" pitchFamily="34" charset="0"/>
                  </a:rPr>
                  <a:t>Quantity tax: </a:t>
                </a:r>
                <a:r>
                  <a:rPr lang="en-US" sz="2000" b="1" dirty="0">
                    <a:latin typeface="Calibri" panose="020F0502020204030204" pitchFamily="34" charset="0"/>
                  </a:rPr>
                  <a:t>consumer has to pay a certain amount to the government</a:t>
                </a:r>
                <a:br>
                  <a:rPr lang="en-US" sz="2000" b="1" dirty="0">
                    <a:latin typeface="Calibri" panose="020F0502020204030204" pitchFamily="34" charset="0"/>
                  </a:rPr>
                </a:br>
                <a:r>
                  <a:rPr lang="en-US" sz="2000" b="1" dirty="0" smtClean="0">
                    <a:latin typeface="Calibri" panose="020F0502020204030204" pitchFamily="34" charset="0"/>
                  </a:rPr>
                  <a:t>for </a:t>
                </a:r>
                <a:r>
                  <a:rPr lang="en-US" sz="2000" b="1" dirty="0">
                    <a:latin typeface="Calibri" panose="020F0502020204030204" pitchFamily="34" charset="0"/>
                  </a:rPr>
                  <a:t>each unit of the good he purchases </a:t>
                </a:r>
                <a:endParaRPr lang="en-US" sz="2000" b="1" dirty="0" smtClean="0">
                  <a:latin typeface="Calibri" panose="020F0502020204030204" pitchFamily="34" charset="0"/>
                </a:endParaRPr>
              </a:p>
              <a:p>
                <a:pPr lvl="1"/>
                <a:r>
                  <a:rPr lang="en-US" b="1" dirty="0" smtClean="0">
                    <a:latin typeface="Calibri" panose="020F0502020204030204" pitchFamily="34" charset="0"/>
                  </a:rPr>
                  <a:t>Tax is just like a higher prices </a:t>
                </a:r>
                <a:r>
                  <a:rPr lang="en-US" b="1" dirty="0" smtClean="0">
                    <a:latin typeface="Calibri" panose="020F0502020204030204" pitchFamily="34" charset="0"/>
                    <a:sym typeface="Wingdings" panose="05000000000000000000" pitchFamily="2" charset="2"/>
                  </a:rPr>
                  <a:t>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 smtClean="0">
                    <a:latin typeface="Calibri" panose="020F0502020204030204" pitchFamily="34" charset="0"/>
                  </a:rPr>
                  <a:t>+t)</a:t>
                </a:r>
              </a:p>
              <a:p>
                <a:pPr lvl="1"/>
                <a:r>
                  <a:rPr lang="en-US" b="1" dirty="0" smtClean="0">
                    <a:latin typeface="Calibri" panose="020F0502020204030204" pitchFamily="34" charset="0"/>
                  </a:rPr>
                  <a:t>BL must get steeper</a:t>
                </a:r>
                <a:r>
                  <a:rPr lang="en-US" b="1" dirty="0">
                    <a:latin typeface="Calibri" panose="020F0502020204030204" pitchFamily="34" charset="0"/>
                  </a:rPr>
                  <a:t/>
                </a:r>
                <a:br>
                  <a:rPr lang="en-US" b="1" dirty="0">
                    <a:latin typeface="Calibri" panose="020F0502020204030204" pitchFamily="34" charset="0"/>
                  </a:rPr>
                </a:br>
                <a:endParaRPr lang="en-US" b="1" dirty="0" smtClean="0">
                  <a:latin typeface="Calibri" panose="020F0502020204030204" pitchFamily="34" charset="0"/>
                </a:endParaRPr>
              </a:p>
              <a:p>
                <a:r>
                  <a:rPr lang="en-US" sz="2000" b="1" dirty="0" smtClean="0">
                    <a:latin typeface="Calibri" panose="020F0502020204030204" pitchFamily="34" charset="0"/>
                  </a:rPr>
                  <a:t>Value tax:  tax is on the value and is expressed as a percentage</a:t>
                </a:r>
              </a:p>
              <a:p>
                <a:pPr lvl="1"/>
                <a:r>
                  <a:rPr lang="en-US" b="1" dirty="0" smtClean="0">
                    <a:latin typeface="Calibri" panose="020F0502020204030204" pitchFamily="34" charset="0"/>
                  </a:rPr>
                  <a:t>The actual price facing the consumer is (1+</a:t>
                </a:r>
                <a:r>
                  <a:rPr lang="el-GR" b="1" dirty="0" smtClean="0">
                    <a:latin typeface="Calibri" panose="020F0502020204030204" pitchFamily="34" charset="0"/>
                  </a:rPr>
                  <a:t>ρ</a:t>
                </a:r>
                <a:r>
                  <a:rPr lang="en-US" b="1" dirty="0" smtClean="0">
                    <a:latin typeface="Calibri" panose="020F0502020204030204" pitchFamily="34" charset="0"/>
                  </a:rPr>
                  <a:t>)</a:t>
                </a:r>
                <a:r>
                  <a:rPr lang="en-US" b="1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 smtClean="0">
                  <a:latin typeface="Calibri" panose="020F0502020204030204" pitchFamily="34" charset="0"/>
                </a:endParaRPr>
              </a:p>
              <a:p>
                <a:r>
                  <a:rPr lang="en-US" sz="2000" b="1" dirty="0" smtClean="0">
                    <a:latin typeface="Calibri" panose="020F0502020204030204" pitchFamily="34" charset="0"/>
                  </a:rPr>
                  <a:t>Lump sum tax</a:t>
                </a:r>
              </a:p>
              <a:p>
                <a:r>
                  <a:rPr lang="en-US" sz="2000" b="1" dirty="0" smtClean="0">
                    <a:latin typeface="Calibri" panose="020F0502020204030204" pitchFamily="34" charset="0"/>
                  </a:rPr>
                  <a:t>Subsidy is the opposite of taxes</a:t>
                </a:r>
              </a:p>
              <a:p>
                <a:endParaRPr 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284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867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95"/>
    </mc:Choice>
    <mc:Fallback>
      <p:transition spd="slow" advTm="265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Rationing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1"/>
            <a:ext cx="8596668" cy="463266"/>
          </a:xfrm>
        </p:spPr>
        <p:txBody>
          <a:bodyPr/>
          <a:lstStyle/>
          <a:p>
            <a:r>
              <a:rPr lang="en-US" dirty="0" smtClean="0"/>
              <a:t>Level of consumption of some good is fixed to be no larger than some amount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73555" y="1733267"/>
            <a:ext cx="5041946" cy="4578469"/>
            <a:chOff x="5084524" y="1248349"/>
            <a:chExt cx="5041946" cy="457846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609230" y="1433015"/>
              <a:ext cx="27295" cy="378043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22878" y="5199797"/>
              <a:ext cx="4312692" cy="1364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ight Triangle 6"/>
            <p:cNvSpPr/>
            <p:nvPr/>
          </p:nvSpPr>
          <p:spPr>
            <a:xfrm>
              <a:off x="5636525" y="2565779"/>
              <a:ext cx="2715905" cy="2647666"/>
            </a:xfrm>
            <a:prstGeom prst="rt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26388" y="51315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22795" y="1248349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/>
          <p:cNvCxnSpPr>
            <a:stCxn id="7" idx="5"/>
            <a:endCxn id="7" idx="3"/>
          </p:cNvCxnSpPr>
          <p:nvPr/>
        </p:nvCxnSpPr>
        <p:spPr>
          <a:xfrm>
            <a:off x="5083509" y="4374530"/>
            <a:ext cx="0" cy="132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Triangle 13"/>
          <p:cNvSpPr/>
          <p:nvPr/>
        </p:nvSpPr>
        <p:spPr>
          <a:xfrm>
            <a:off x="5056974" y="4367286"/>
            <a:ext cx="1384487" cy="1317429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45109" y="5644195"/>
                <a:ext cx="476797" cy="57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09" y="5644195"/>
                <a:ext cx="476797" cy="575863"/>
              </a:xfrm>
              <a:prstGeom prst="rect">
                <a:avLst/>
              </a:prstGeom>
              <a:blipFill rotWithShape="0"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77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51"/>
    </mc:Choice>
    <mc:Fallback>
      <p:transition spd="slow" advTm="12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Budget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Consumption Bundle 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Prices of the two goods </a:t>
                </a:r>
                <a:r>
                  <a:rPr lang="en-US" sz="2400" dirty="0"/>
                  <a:t>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Amount of money (m)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Budget Constraint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=(1)</m:t>
                    </m:r>
                  </m:oMath>
                </a14:m>
                <a:endParaRPr lang="en-US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b="0" dirty="0" smtClean="0">
                    <a:ea typeface="Cambria Math" panose="02040503050406030204" pitchFamily="18" charset="0"/>
                    <a:sym typeface="Wingdings" panose="05000000000000000000" pitchFamily="2" charset="2"/>
                  </a:rPr>
                  <a:t>Budget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046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10"/>
    </mc:Choice>
    <mc:Fallback>
      <p:transition spd="slow" advTm="28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budget set</a:t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4407190" cy="4403984"/>
              </a:xfrm>
            </p:spPr>
            <p:txBody>
              <a:bodyPr/>
              <a:lstStyle/>
              <a:p>
                <a:endParaRPr lang="en-US" i="1" dirty="0" smtClean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Budget Line 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    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                      	(3)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4407190" cy="4403984"/>
              </a:xfrm>
              <a:blipFill rotWithShape="0">
                <a:blip r:embed="rId5"/>
                <a:stretch>
                  <a:fillRect l="-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636525" y="2565779"/>
            <a:ext cx="2715905" cy="263401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4321" y="2442949"/>
                <a:ext cx="2115403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Budget line</a:t>
                </a:r>
              </a:p>
              <a:p>
                <a:r>
                  <a:rPr lang="en-US" dirty="0" smtClean="0"/>
                  <a:t>Slope = -(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321" y="2442949"/>
                <a:ext cx="2115403" cy="783869"/>
              </a:xfrm>
              <a:prstGeom prst="rect">
                <a:avLst/>
              </a:prstGeom>
              <a:blipFill rotWithShape="0">
                <a:blip r:embed="rId6"/>
                <a:stretch>
                  <a:fillRect l="-2594" t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5084524" y="1248349"/>
            <a:ext cx="5041946" cy="4578469"/>
            <a:chOff x="5084524" y="1248349"/>
            <a:chExt cx="5041946" cy="457846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609230" y="1433015"/>
              <a:ext cx="27295" cy="378043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622878" y="5199797"/>
              <a:ext cx="4312692" cy="1364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ight Triangle 13"/>
            <p:cNvSpPr/>
            <p:nvPr/>
          </p:nvSpPr>
          <p:spPr>
            <a:xfrm>
              <a:off x="5636525" y="2565779"/>
              <a:ext cx="2715905" cy="2647666"/>
            </a:xfrm>
            <a:prstGeom prst="rt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26388" y="51315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22795" y="1248349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Oval Callout 20"/>
          <p:cNvSpPr/>
          <p:nvPr/>
        </p:nvSpPr>
        <p:spPr>
          <a:xfrm rot="19579404">
            <a:off x="923903" y="3696838"/>
            <a:ext cx="1631938" cy="9397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Vertical intercept</a:t>
            </a:r>
            <a:endParaRPr lang="en-US" dirty="0"/>
          </a:p>
        </p:txBody>
      </p:sp>
      <p:sp>
        <p:nvSpPr>
          <p:cNvPr id="22" name="Oval Callout 21"/>
          <p:cNvSpPr/>
          <p:nvPr/>
        </p:nvSpPr>
        <p:spPr>
          <a:xfrm rot="1723432">
            <a:off x="2272104" y="4217115"/>
            <a:ext cx="1631938" cy="9397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Slope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61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00"/>
    </mc:Choice>
    <mc:Fallback>
      <p:transition spd="slow" advTm="231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Slope and opportunity 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7333" y="2160589"/>
                <a:ext cx="8876099" cy="3880773"/>
              </a:xfrm>
            </p:spPr>
            <p:txBody>
              <a:bodyPr/>
              <a:lstStyle/>
              <a:p>
                <a:r>
                  <a:rPr lang="en-US" dirty="0" smtClean="0"/>
                  <a:t>The slope of the BL measures the rate at which good 1 is substituted for good 2</a:t>
                </a:r>
              </a:p>
              <a:p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 smtClean="0"/>
                  <a:t>					(3)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dirty="0" smtClean="0"/>
                  <a:t> 	(4)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= 0				(5)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Total value of change in consumption is zero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 --(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						(6)                                         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2160589"/>
                <a:ext cx="8876099" cy="3880773"/>
              </a:xfrm>
              <a:blipFill rotWithShape="0">
                <a:blip r:embed="rId5"/>
                <a:stretch>
                  <a:fillRect l="-137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8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89"/>
    </mc:Choice>
    <mc:Fallback>
      <p:transition spd="slow" advTm="26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Consumer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Georgia" panose="02040502050405020303" pitchFamily="18" charset="0"/>
              </a:rPr>
              <a:t>Consumer is in equilibrium when he is deriving maximum satisfaction from the goods and:</a:t>
            </a:r>
          </a:p>
          <a:p>
            <a:r>
              <a:rPr lang="en-US" sz="2000" dirty="0" smtClean="0">
                <a:latin typeface="Georgia" panose="02040502050405020303" pitchFamily="18" charset="0"/>
              </a:rPr>
              <a:t>He is in no position to re-arrange his purchase of goods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1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47"/>
    </mc:Choice>
    <mc:Fallback>
      <p:transition spd="slow" advTm="6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Consumer equilibrium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31" y="2160588"/>
            <a:ext cx="6332562" cy="3881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4638" y="2160588"/>
                <a:ext cx="4582729" cy="1099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slope of IC and BL are same</a:t>
                </a:r>
              </a:p>
              <a:p>
                <a:r>
                  <a:rPr lang="en-US" dirty="0"/>
                  <a:t>	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𝑀𝑅𝑆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𝑃𝑥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𝑃𝑦</m:t>
                                </m:r>
                              </m:den>
                            </m:f>
                          </m:e>
                        </m:box>
                      </m:e>
                    </m:box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160588"/>
                <a:ext cx="4582729" cy="1099340"/>
              </a:xfrm>
              <a:prstGeom prst="rect">
                <a:avLst/>
              </a:prstGeom>
              <a:blipFill rotWithShape="0">
                <a:blip r:embed="rId5"/>
                <a:stretch>
                  <a:fillRect l="-1064" t="-3315" r="-399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8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850"/>
    </mc:Choice>
    <mc:Fallback>
      <p:transition spd="slow" advTm="29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Shifting of budget line</a:t>
            </a:r>
          </a:p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Impact of taxes, subsidies and rationing</a:t>
            </a:r>
          </a:p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Indifference curve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8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37"/>
    </mc:Choice>
    <mc:Fallback>
      <p:transition spd="slow" advTm="1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995215" cy="573206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Changes in Budget Line (</a:t>
            </a:r>
            <a:r>
              <a:rPr lang="en-US" sz="3200" dirty="0"/>
              <a:t>Changes in Prices and </a:t>
            </a:r>
            <a:r>
              <a:rPr lang="en-US" sz="3200" dirty="0" smtClean="0"/>
              <a:t>Income)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084524" y="1248349"/>
            <a:ext cx="5041946" cy="4578469"/>
            <a:chOff x="5084524" y="1248349"/>
            <a:chExt cx="5041946" cy="457846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609230" y="1433015"/>
              <a:ext cx="27295" cy="378043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22878" y="5199797"/>
              <a:ext cx="4312692" cy="1364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ight Triangle 6"/>
            <p:cNvSpPr/>
            <p:nvPr/>
          </p:nvSpPr>
          <p:spPr>
            <a:xfrm>
              <a:off x="5636525" y="2565779"/>
              <a:ext cx="2715905" cy="2647666"/>
            </a:xfrm>
            <a:prstGeom prst="rt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26388" y="51315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22795" y="1248349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300" y="2244345"/>
                <a:ext cx="3976553" cy="2157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Changes in Income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		(2.4)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00" y="2244345"/>
                <a:ext cx="3976553" cy="2157770"/>
              </a:xfrm>
              <a:prstGeom prst="rect">
                <a:avLst/>
              </a:prstGeom>
              <a:blipFill rotWithShape="0">
                <a:blip r:embed="rId7"/>
                <a:stretch>
                  <a:fillRect l="-122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636525" y="1719618"/>
            <a:ext cx="3637477" cy="34801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479274" y="3642481"/>
                <a:ext cx="1456296" cy="495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Slope = -(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74" y="3642481"/>
                <a:ext cx="1456296" cy="495777"/>
              </a:xfrm>
              <a:prstGeom prst="rect">
                <a:avLst/>
              </a:prstGeom>
              <a:blipFill rotWithShape="0">
                <a:blip r:embed="rId8"/>
                <a:stretch>
                  <a:fillRect l="-3766" t="-2469" r="-1255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 rot="294408">
            <a:off x="7153529" y="3735012"/>
            <a:ext cx="1251390" cy="295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969151" y="5309821"/>
                <a:ext cx="532133" cy="694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51" y="5309821"/>
                <a:ext cx="532133" cy="6949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939902" y="1582933"/>
                <a:ext cx="532133" cy="694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02" y="1582933"/>
                <a:ext cx="532133" cy="69493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2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79"/>
    </mc:Choice>
    <mc:Fallback>
      <p:transition spd="slow" advTm="119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16" grpId="0" animBg="1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759490" cy="587953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Changes in Budget Line (</a:t>
            </a:r>
            <a:r>
              <a:rPr lang="en-US" sz="3200" dirty="0"/>
              <a:t>Changes in Prices and </a:t>
            </a:r>
            <a:r>
              <a:rPr lang="en-US" sz="3200" dirty="0" smtClean="0"/>
              <a:t>Income)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084524" y="1248349"/>
            <a:ext cx="5041946" cy="4578469"/>
            <a:chOff x="5084524" y="1248349"/>
            <a:chExt cx="5041946" cy="457846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609230" y="1433015"/>
              <a:ext cx="27295" cy="3780430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622878" y="5199797"/>
              <a:ext cx="4312692" cy="13648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ight Triangle 6"/>
            <p:cNvSpPr/>
            <p:nvPr/>
          </p:nvSpPr>
          <p:spPr>
            <a:xfrm>
              <a:off x="5636525" y="2565779"/>
              <a:ext cx="2715905" cy="2647666"/>
            </a:xfrm>
            <a:prstGeom prst="rtTriangl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26388" y="51315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22795" y="1248349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8429" y="5213445"/>
                  <a:ext cx="476541" cy="61337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4524" y="2259092"/>
                  <a:ext cx="481862" cy="61337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300" y="2244345"/>
                <a:ext cx="3976553" cy="2157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Changes in Prices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		(2.4)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00" y="2244345"/>
                <a:ext cx="3976553" cy="2157770"/>
              </a:xfrm>
              <a:prstGeom prst="rect">
                <a:avLst/>
              </a:prstGeom>
              <a:blipFill rotWithShape="0">
                <a:blip r:embed="rId7"/>
                <a:stretch>
                  <a:fillRect l="-122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636525" y="2565778"/>
            <a:ext cx="4100375" cy="26476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479274" y="3642481"/>
                <a:ext cx="1456296" cy="495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Slope = -(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74" y="3642481"/>
                <a:ext cx="1456296" cy="495777"/>
              </a:xfrm>
              <a:prstGeom prst="rect">
                <a:avLst/>
              </a:prstGeom>
              <a:blipFill rotWithShape="0">
                <a:blip r:embed="rId8"/>
                <a:stretch>
                  <a:fillRect l="-3766" t="-2469" r="-1255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281692" y="5199797"/>
                <a:ext cx="482503" cy="633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692" y="5199797"/>
                <a:ext cx="482503" cy="63312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67"/>
    </mc:Choice>
    <mc:Fallback>
      <p:transition spd="slow" advTm="8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8|87.5|24.9|40.1|4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6.3|92.6|118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|13.6|95.9|41.7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7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60.6|17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7|3.7|6.8|4.7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1010</TotalTime>
  <Words>457</Words>
  <Application>Microsoft Office PowerPoint</Application>
  <PresentationFormat>Custom</PresentationFormat>
  <Paragraphs>84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PowerPoint Presentation</vt:lpstr>
      <vt:lpstr>The Budget Constraint</vt:lpstr>
      <vt:lpstr>Properties of budget set </vt:lpstr>
      <vt:lpstr>Slope and opportunity cost</vt:lpstr>
      <vt:lpstr>Consumer equilibrium</vt:lpstr>
      <vt:lpstr>Consumer equilibrium</vt:lpstr>
      <vt:lpstr>PowerPoint Presentation</vt:lpstr>
      <vt:lpstr>Changes in Budget Line (Changes in Prices and Income) </vt:lpstr>
      <vt:lpstr>Changes in Budget Line (Changes in Prices and Income) </vt:lpstr>
      <vt:lpstr>Taxes, Subsidies and Rationing</vt:lpstr>
      <vt:lpstr>Rationing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Kumar Ambrammal</dc:creator>
  <cp:lastModifiedBy>SUNIL KUMAR</cp:lastModifiedBy>
  <cp:revision>34</cp:revision>
  <dcterms:created xsi:type="dcterms:W3CDTF">2020-08-26T12:30:27Z</dcterms:created>
  <dcterms:modified xsi:type="dcterms:W3CDTF">2022-02-08T03:06:34Z</dcterms:modified>
</cp:coreProperties>
</file>